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nva Sans" panose="020B0604020202020204" charset="0"/>
      <p:regular r:id="rId12"/>
    </p:embeddedFont>
    <p:embeddedFont>
      <p:font typeface="Poppins ExtraBold Bold" panose="020B0604020202020204" charset="0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Bold" panose="020000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4462" y="3270425"/>
            <a:ext cx="15774838" cy="250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5"/>
              </a:lnSpc>
            </a:pPr>
            <a:r>
              <a:rPr lang="en-US" sz="7011">
                <a:solidFill>
                  <a:srgbClr val="FFFFFF"/>
                </a:solidFill>
                <a:latin typeface="Poppins ExtraBold Bold"/>
              </a:rPr>
              <a:t>Road Accident  Analysis &amp; Classification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21065" y="5954472"/>
            <a:ext cx="6845870" cy="43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6">
                <a:solidFill>
                  <a:srgbClr val="FFFFFF"/>
                </a:solidFill>
                <a:latin typeface="Roboto"/>
              </a:rPr>
              <a:t>Team SignificantBits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12755" y="8903817"/>
            <a:ext cx="7462491" cy="58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4"/>
              </a:lnSpc>
              <a:spcBef>
                <a:spcPct val="0"/>
              </a:spcBef>
            </a:pPr>
            <a:r>
              <a:rPr lang="en-US" sz="3072">
                <a:solidFill>
                  <a:srgbClr val="FFFFFF"/>
                </a:solidFill>
                <a:latin typeface="Roboto Bold"/>
              </a:rPr>
              <a:t> INNOTECH'22 | KIET Group of Institutions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0081" y="6587719"/>
            <a:ext cx="3647837" cy="127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ANUJ JAIN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ARTH SRIVASTAVA</a:t>
            </a:r>
          </a:p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Canva Sans"/>
              </a:rPr>
              <a:t>AYUSH PRATAP SINGH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61839" y="2866908"/>
            <a:ext cx="2671011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19222" y="1613854"/>
            <a:ext cx="10740078" cy="10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23869"/>
                </a:solidFill>
                <a:latin typeface="Roboto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9222" y="2800233"/>
            <a:ext cx="10740078" cy="5219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6"/>
              </a:lnSpc>
            </a:pPr>
            <a:r>
              <a:rPr lang="en-US" sz="2904" dirty="0">
                <a:solidFill>
                  <a:srgbClr val="000000"/>
                </a:solidFill>
                <a:latin typeface="Roboto"/>
              </a:rPr>
              <a:t>Accidents are one of the serious issues faced by people in this modern era. The main reasons for this are the </a:t>
            </a:r>
            <a:r>
              <a:rPr lang="en-US" sz="2904" dirty="0">
                <a:solidFill>
                  <a:srgbClr val="650354"/>
                </a:solidFill>
                <a:latin typeface="Roboto Bold"/>
              </a:rPr>
              <a:t>negligence and carelessness</a:t>
            </a:r>
            <a:r>
              <a:rPr lang="en-US" sz="2904" dirty="0">
                <a:solidFill>
                  <a:srgbClr val="000000"/>
                </a:solidFill>
                <a:latin typeface="Roboto"/>
              </a:rPr>
              <a:t> of people. Even pedestrians are also facing severe injuries and the present system is not effective.</a:t>
            </a:r>
          </a:p>
          <a:p>
            <a:pPr>
              <a:lnSpc>
                <a:spcPts val="4066"/>
              </a:lnSpc>
            </a:pPr>
            <a:endParaRPr lang="en-US" sz="2904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4066"/>
              </a:lnSpc>
            </a:pPr>
            <a:r>
              <a:rPr lang="en-US" sz="2904" dirty="0">
                <a:solidFill>
                  <a:srgbClr val="000000"/>
                </a:solidFill>
                <a:latin typeface="Roboto"/>
              </a:rPr>
              <a:t>Discovering the </a:t>
            </a:r>
            <a:r>
              <a:rPr lang="en-US" sz="2904" dirty="0">
                <a:solidFill>
                  <a:srgbClr val="650354"/>
                </a:solidFill>
                <a:latin typeface="Roboto Bold"/>
              </a:rPr>
              <a:t>associations</a:t>
            </a:r>
            <a:r>
              <a:rPr lang="en-US" sz="2904" dirty="0">
                <a:solidFill>
                  <a:srgbClr val="000000"/>
                </a:solidFill>
                <a:latin typeface="Roboto"/>
              </a:rPr>
              <a:t> among the traffic accidents and related injuries is the key factor in reducing the tr</a:t>
            </a:r>
            <a:r>
              <a:rPr lang="en-US" sz="2904" dirty="0">
                <a:solidFill>
                  <a:srgbClr val="650354"/>
                </a:solidFill>
                <a:latin typeface="Roboto"/>
              </a:rPr>
              <a:t>a</a:t>
            </a:r>
            <a:r>
              <a:rPr lang="en-US" sz="2904" dirty="0">
                <a:solidFill>
                  <a:srgbClr val="000000"/>
                </a:solidFill>
                <a:latin typeface="Roboto"/>
              </a:rPr>
              <a:t>ffic accidents. Identification of injuries severity is a key factor for the proper treatment. As the number of traffic accidents are increasing, injuries severity is a critical factor to identify.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9506" y="3053898"/>
            <a:ext cx="5827850" cy="41854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61020" y="1083071"/>
            <a:ext cx="9476309" cy="10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23869"/>
                </a:solidFill>
                <a:latin typeface="Roboto Bold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61020" y="2321034"/>
            <a:ext cx="9476309" cy="462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6"/>
              </a:lnSpc>
            </a:pPr>
            <a:r>
              <a:rPr lang="en-US" sz="2904" dirty="0">
                <a:solidFill>
                  <a:srgbClr val="000000"/>
                </a:solidFill>
                <a:latin typeface="Roboto"/>
              </a:rPr>
              <a:t>The main objective of this model is to visualize the data to understand and detect which regions have the most </a:t>
            </a:r>
            <a:r>
              <a:rPr lang="en-US" sz="2904" dirty="0">
                <a:solidFill>
                  <a:srgbClr val="650354"/>
                </a:solidFill>
                <a:latin typeface="Roboto Bold"/>
              </a:rPr>
              <a:t>accident-prone area</a:t>
            </a:r>
            <a:r>
              <a:rPr lang="en-US" sz="2904" dirty="0">
                <a:solidFill>
                  <a:srgbClr val="000000"/>
                </a:solidFill>
                <a:latin typeface="Roboto"/>
              </a:rPr>
              <a:t>, in what type of weather the accidents are occurring and at what hour/day/week/month/year accident records are more and analyze the data with help of </a:t>
            </a:r>
            <a:r>
              <a:rPr lang="en-US" sz="2904" dirty="0">
                <a:solidFill>
                  <a:srgbClr val="650354"/>
                </a:solidFill>
                <a:latin typeface="Roboto Bold"/>
              </a:rPr>
              <a:t>machine-learning algorithms</a:t>
            </a:r>
            <a:r>
              <a:rPr lang="en-US" sz="2904" dirty="0">
                <a:solidFill>
                  <a:srgbClr val="000000"/>
                </a:solidFill>
                <a:latin typeface="Roboto"/>
              </a:rPr>
              <a:t> and predict the accuracy of accidents that might occur in the future. </a:t>
            </a:r>
          </a:p>
          <a:p>
            <a:pPr>
              <a:lnSpc>
                <a:spcPts val="4066"/>
              </a:lnSpc>
            </a:pPr>
            <a:endParaRPr lang="en-US" sz="2904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38147" y="215918"/>
            <a:ext cx="12454228" cy="71706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39976" y="7653655"/>
            <a:ext cx="4725285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0"/>
              </a:lnSpc>
            </a:pPr>
            <a:r>
              <a:rPr lang="en-US" sz="5900">
                <a:solidFill>
                  <a:srgbClr val="F23869"/>
                </a:solidFill>
                <a:latin typeface="Roboto Bold"/>
              </a:rPr>
              <a:t>About 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65261" y="7840980"/>
            <a:ext cx="8451723" cy="191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110559"/>
                </a:solidFill>
                <a:latin typeface="Roboto"/>
              </a:rPr>
              <a:t>Accurate analysis is required to deal with massive traffic accidents on the ground. It classifies accidents as fatal, serious, minor injury and motor vehicle accidents.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1931" y="1132286"/>
            <a:ext cx="994413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23869"/>
                </a:solidFill>
                <a:latin typeface="Roboto Bold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7663" y="494359"/>
            <a:ext cx="6430482" cy="6430482"/>
            <a:chOff x="0" y="0"/>
            <a:chExt cx="8573976" cy="857397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573976" cy="8573976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1851086" y="1773475"/>
              <a:ext cx="5767215" cy="5767215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92662" y="1668924"/>
              <a:ext cx="2004747" cy="256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17"/>
                </a:lnSpc>
              </a:pPr>
              <a:r>
                <a:rPr lang="en-US" sz="11512">
                  <a:solidFill>
                    <a:srgbClr val="F23869"/>
                  </a:solidFill>
                  <a:latin typeface="Roboto Bold"/>
                </a:rPr>
                <a:t>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85333" y="3227107"/>
              <a:ext cx="3546967" cy="590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21118C"/>
                  </a:solidFill>
                  <a:latin typeface="Roboto Bold"/>
                </a:rPr>
                <a:t>Data Gathering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68062" y="4338563"/>
            <a:ext cx="5736911" cy="5736911"/>
            <a:chOff x="0" y="0"/>
            <a:chExt cx="7649215" cy="764921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49215" cy="7649215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1252017" y="655368"/>
              <a:ext cx="5145182" cy="514518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343382" y="4559122"/>
              <a:ext cx="1788521" cy="2282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78"/>
                </a:lnSpc>
              </a:pPr>
              <a:r>
                <a:rPr lang="en-US" sz="10270">
                  <a:solidFill>
                    <a:srgbClr val="F23869"/>
                  </a:solidFill>
                  <a:latin typeface="Roboto Bold"/>
                </a:rPr>
                <a:t>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10364" y="2257908"/>
              <a:ext cx="3428487" cy="50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1"/>
                </a:lnSpc>
                <a:spcBef>
                  <a:spcPct val="0"/>
                </a:spcBef>
              </a:pPr>
              <a:r>
                <a:rPr lang="en-US" sz="2229">
                  <a:solidFill>
                    <a:srgbClr val="21118C"/>
                  </a:solidFill>
                  <a:latin typeface="Roboto Bold"/>
                </a:rPr>
                <a:t>Testing  &amp; Output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72099" y="3668459"/>
            <a:ext cx="6027884" cy="6027884"/>
            <a:chOff x="0" y="0"/>
            <a:chExt cx="8037179" cy="80371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37179" cy="803717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355556" y="1315518"/>
              <a:ext cx="5406143" cy="540614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3119010" y="5274126"/>
              <a:ext cx="1879234" cy="2397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08"/>
                </a:lnSpc>
              </a:pPr>
              <a:r>
                <a:rPr lang="en-US" sz="10791">
                  <a:solidFill>
                    <a:srgbClr val="3621BF"/>
                  </a:solidFill>
                  <a:latin typeface="Roboto Bold"/>
                </a:rPr>
                <a:t>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46536" y="3017119"/>
              <a:ext cx="3624182" cy="50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2"/>
                </a:lnSpc>
                <a:spcBef>
                  <a:spcPct val="0"/>
                </a:spcBef>
              </a:pPr>
              <a:r>
                <a:rPr lang="en-US" sz="2230">
                  <a:solidFill>
                    <a:srgbClr val="21118C"/>
                  </a:solidFill>
                  <a:latin typeface="Roboto Bold"/>
                </a:rPr>
                <a:t> Data Initialization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92195" y="1962866"/>
            <a:ext cx="6130776" cy="6130776"/>
            <a:chOff x="0" y="0"/>
            <a:chExt cx="8174368" cy="817436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74368" cy="8174368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>
              <a:off x="1337973" y="1091933"/>
              <a:ext cx="5498422" cy="5498422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958666" y="139985"/>
              <a:ext cx="1911312" cy="2444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65"/>
                </a:lnSpc>
              </a:pPr>
              <a:r>
                <a:rPr lang="en-US" sz="10975">
                  <a:solidFill>
                    <a:srgbClr val="3621BF"/>
                  </a:solidFill>
                  <a:latin typeface="Roboto Bold"/>
                </a:rPr>
                <a:t>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124509" y="2527711"/>
              <a:ext cx="3925351" cy="112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5"/>
                </a:lnSpc>
                <a:spcBef>
                  <a:spcPct val="0"/>
                </a:spcBef>
              </a:pPr>
              <a:r>
                <a:rPr lang="en-US" sz="2475">
                  <a:solidFill>
                    <a:srgbClr val="21118C"/>
                  </a:solidFill>
                  <a:latin typeface="Roboto Bold"/>
                </a:rPr>
                <a:t>Data Training and Analysis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90780" y="3661975"/>
            <a:ext cx="3395843" cy="162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2305">
                <a:solidFill>
                  <a:srgbClr val="000000"/>
                </a:solidFill>
                <a:latin typeface="Canva Sans"/>
              </a:rPr>
              <a:t>The dataset can have the attributes like  latitude, longitude, age of driver etc.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26337" y="6788554"/>
            <a:ext cx="3519408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Canva Sans"/>
              </a:rPr>
              <a:t>Initializing the given dataset.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27047" y="5095875"/>
            <a:ext cx="3061073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Initialized data is then used for training and analysis.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14072" y="6817764"/>
            <a:ext cx="4545228" cy="120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Canva Sans"/>
              </a:rPr>
              <a:t>Raw data is taken into consideration and preprocessed.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811611" y="2367093"/>
            <a:ext cx="13737941" cy="5545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5284358" y="3929467"/>
            <a:ext cx="7719283" cy="24280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3339360" y="3929467"/>
            <a:ext cx="2420384" cy="242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62986" y="8501634"/>
            <a:ext cx="10273344" cy="115808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5400000">
            <a:off x="8482982" y="9059246"/>
            <a:ext cx="379059" cy="0"/>
          </a:xfrm>
          <a:prstGeom prst="line">
            <a:avLst/>
          </a:prstGeom>
          <a:ln w="19050" cap="flat">
            <a:solidFill>
              <a:srgbClr val="23215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747096" y="-1942605"/>
            <a:ext cx="5024408" cy="50244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512204" y="7774796"/>
            <a:ext cx="5024408" cy="50244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950873" y="-941334"/>
            <a:ext cx="3308427" cy="33084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284358" y="9013148"/>
            <a:ext cx="242127" cy="24212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42370" y="4250691"/>
            <a:ext cx="7101498" cy="1485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2"/>
              </a:lnSpc>
              <a:spcBef>
                <a:spcPct val="0"/>
              </a:spcBef>
            </a:pPr>
            <a:r>
              <a:rPr lang="en-US" sz="7900">
                <a:solidFill>
                  <a:srgbClr val="232152"/>
                </a:solidFill>
                <a:latin typeface="Roboto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42370" y="8807804"/>
            <a:ext cx="2877742" cy="44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8"/>
              </a:lnSpc>
              <a:spcBef>
                <a:spcPct val="0"/>
              </a:spcBef>
            </a:pPr>
            <a:r>
              <a:rPr lang="en-US" sz="2372">
                <a:solidFill>
                  <a:srgbClr val="232152"/>
                </a:solidFill>
                <a:latin typeface="Roboto"/>
              </a:rPr>
              <a:t>SignificantBits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1122" y="8807804"/>
            <a:ext cx="6339684" cy="44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8"/>
              </a:lnSpc>
              <a:spcBef>
                <a:spcPct val="0"/>
              </a:spcBef>
            </a:pPr>
            <a:r>
              <a:rPr lang="en-US" sz="2372">
                <a:solidFill>
                  <a:srgbClr val="232152"/>
                </a:solidFill>
                <a:latin typeface="Roboto"/>
              </a:rPr>
              <a:t>For: INNOTECH'22 | KIET Group of Institutions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287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Canva Sans</vt:lpstr>
      <vt:lpstr>Roboto</vt:lpstr>
      <vt:lpstr>Arial</vt:lpstr>
      <vt:lpstr>Roboto Bold</vt:lpstr>
      <vt:lpstr>Poppins ExtraBold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Futuristic Business Presentation</dc:title>
  <cp:lastModifiedBy>ayushpratap singh</cp:lastModifiedBy>
  <cp:revision>5</cp:revision>
  <dcterms:created xsi:type="dcterms:W3CDTF">2006-08-16T00:00:00Z</dcterms:created>
  <dcterms:modified xsi:type="dcterms:W3CDTF">2022-11-15T06:03:05Z</dcterms:modified>
  <dc:identifier>DAFOFU0Qhvw</dc:identifier>
</cp:coreProperties>
</file>